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21"/>
  </p:handoutMasterIdLst>
  <p:sldIdLst>
    <p:sldId id="256" r:id="rId2"/>
    <p:sldId id="313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5" r:id="rId11"/>
    <p:sldId id="306" r:id="rId12"/>
    <p:sldId id="308" r:id="rId13"/>
    <p:sldId id="309" r:id="rId14"/>
    <p:sldId id="310" r:id="rId15"/>
    <p:sldId id="311" r:id="rId16"/>
    <p:sldId id="314" r:id="rId17"/>
    <p:sldId id="312" r:id="rId18"/>
    <p:sldId id="316" r:id="rId19"/>
    <p:sldId id="260" r:id="rId20"/>
  </p:sldIdLst>
  <p:sldSz cx="9144000" cy="6858000" type="screen4x3"/>
  <p:notesSz cx="6858000" cy="9947275"/>
  <p:embeddedFontLst>
    <p:embeddedFont>
      <p:font typeface="Matilda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9A"/>
    <a:srgbClr val="008EC0"/>
    <a:srgbClr val="3C689E"/>
    <a:srgbClr val="993366"/>
    <a:srgbClr val="993300"/>
    <a:srgbClr val="BF4AC2"/>
    <a:srgbClr val="003760"/>
    <a:srgbClr val="793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0" d="100"/>
          <a:sy n="70" d="100"/>
        </p:scale>
        <p:origin x="1164" y="72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BD7C9-FD63-40BE-8305-E015EA7AA568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5EB04-359B-48AE-BD3B-21099937B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04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07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6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8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1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1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5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9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5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7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0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8E58C-E7A6-41B0-9596-47478E2A3A1A}" type="datetimeFigureOut">
              <a:rPr lang="ru-RU" smtClean="0"/>
              <a:t>14.07.2021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498546"/>
            <a:ext cx="7561199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4800" b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Семинар- </a:t>
            </a:r>
            <a:r>
              <a:rPr lang="ru-RU" sz="4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практикум</a:t>
            </a:r>
          </a:p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4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Преодоление </a:t>
            </a:r>
            <a:r>
              <a:rPr lang="ru-RU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школьной </a:t>
            </a:r>
            <a:r>
              <a:rPr lang="ru-RU" sz="48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неуспешности</a:t>
            </a:r>
            <a:r>
              <a:rPr lang="ru-RU" sz="4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atilda" pitchFamily="2" charset="0"/>
                <a:ea typeface="+mj-ea"/>
                <a:cs typeface="+mj-cs"/>
              </a:rPr>
              <a:t> на уроках русского языка</a:t>
            </a:r>
            <a:endParaRPr kumimoji="0" lang="ru-RU" sz="4800" b="1" i="0" u="none" strike="noStrike" kern="1200" normalizeH="0" baseline="0" noProof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293096"/>
            <a:ext cx="5760640" cy="1152128"/>
          </a:xfrm>
          <a:prstGeom prst="roundRect">
            <a:avLst>
              <a:gd name="adj" fmla="val 50000"/>
            </a:avLst>
          </a:prstGeom>
          <a:noFill/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Гайфуллина</a:t>
            </a:r>
            <a:r>
              <a:rPr lang="ru-RU" sz="1400" b="1" i="1" dirty="0" smtClean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1400" b="1" i="1" dirty="0" smtClean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err="1" smtClean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Асгатовна</a:t>
            </a:r>
            <a:endParaRPr lang="ru-RU" sz="1400" b="1" i="1" dirty="0">
              <a:solidFill>
                <a:srgbClr val="00589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русского языка и 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литературы</a:t>
            </a:r>
          </a:p>
          <a:p>
            <a:pPr>
              <a:spcBef>
                <a:spcPts val="0"/>
              </a:spcBef>
            </a:pP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«Кзыл-Тауская средняя общеобразовательная школа им. </a:t>
            </a:r>
            <a:r>
              <a:rPr lang="ru-RU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М.Х.Гайнуллина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пастовского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r>
              <a:rPr lang="ru-RU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6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157592" cy="79208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589A"/>
                </a:solidFill>
              </a:rPr>
              <a:t/>
            </a:r>
            <a:br>
              <a:rPr lang="ru-RU" sz="2000" dirty="0" smtClean="0">
                <a:solidFill>
                  <a:srgbClr val="00589A"/>
                </a:solidFill>
              </a:rPr>
            </a:br>
            <a:r>
              <a:rPr lang="ru-RU" sz="2000" dirty="0">
                <a:solidFill>
                  <a:srgbClr val="00589A"/>
                </a:solidFill>
              </a:rPr>
              <a:t/>
            </a:r>
            <a:br>
              <a:rPr lang="ru-RU" sz="2000" dirty="0">
                <a:solidFill>
                  <a:srgbClr val="00589A"/>
                </a:solidFill>
              </a:rPr>
            </a:br>
            <a:r>
              <a:rPr lang="ru-RU" sz="2000" dirty="0" smtClean="0">
                <a:solidFill>
                  <a:srgbClr val="00589A"/>
                </a:solidFill>
              </a:rPr>
              <a:t>«</a:t>
            </a:r>
            <a:r>
              <a:rPr lang="ru-RU" sz="2000" dirty="0">
                <a:solidFill>
                  <a:srgbClr val="00589A"/>
                </a:solidFill>
              </a:rPr>
              <a:t>Хороший учитель отличается от плохого тем, что он умеет видеть индивидуальные особенности детей;  для хорошего учителя все ученики разные,  а для плохого – одинаковые», — говорил русский педагог и психолог, академик  П.П. </a:t>
            </a:r>
            <a:r>
              <a:rPr lang="ru-RU" sz="2000" dirty="0" err="1">
                <a:solidFill>
                  <a:srgbClr val="00589A"/>
                </a:solidFill>
              </a:rPr>
              <a:t>Блонский</a:t>
            </a:r>
            <a:r>
              <a:rPr lang="ru-RU" sz="2000" dirty="0" smtClean="0">
                <a:solidFill>
                  <a:srgbClr val="00589A"/>
                </a:solidFill>
              </a:rPr>
              <a:t>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1800" b="1" u="sng" dirty="0" smtClean="0"/>
              <a:t>В </a:t>
            </a:r>
            <a:r>
              <a:rPr lang="ru-RU" sz="1800" b="1" u="sng" dirty="0"/>
              <a:t>связи с этим учитель должен: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204864"/>
            <a:ext cx="8352928" cy="2376264"/>
          </a:xfrm>
        </p:spPr>
        <p:txBody>
          <a:bodyPr>
            <a:noAutofit/>
          </a:bodyPr>
          <a:lstStyle/>
          <a:p>
            <a:r>
              <a:rPr lang="ru-RU" sz="1200" i="1" u="sng" dirty="0" smtClean="0"/>
              <a:t>Знать </a:t>
            </a:r>
            <a:r>
              <a:rPr lang="ru-RU" sz="1200" i="1" u="sng" dirty="0"/>
              <a:t>психическое развитие ребёнка:</a:t>
            </a:r>
          </a:p>
          <a:p>
            <a:pPr marL="0" indent="0">
              <a:buNone/>
            </a:pPr>
            <a:r>
              <a:rPr lang="ru-RU" sz="1200" i="1" dirty="0"/>
              <a:t>— восприятие (каналы – кинестетический, слуховой,  визуальный);</a:t>
            </a:r>
          </a:p>
          <a:p>
            <a:pPr marL="0" indent="0">
              <a:buNone/>
            </a:pPr>
            <a:r>
              <a:rPr lang="ru-RU" sz="1200" i="1" dirty="0"/>
              <a:t>— внимание (произвольное, непроизвольное, </a:t>
            </a:r>
            <a:r>
              <a:rPr lang="ru-RU" sz="1200" i="1" dirty="0" err="1"/>
              <a:t>постпроизвольное</a:t>
            </a:r>
            <a:r>
              <a:rPr lang="ru-RU" sz="1200" i="1" dirty="0"/>
              <a:t>);</a:t>
            </a:r>
          </a:p>
          <a:p>
            <a:pPr marL="0" indent="0">
              <a:buNone/>
            </a:pPr>
            <a:r>
              <a:rPr lang="ru-RU" sz="1200" i="1" dirty="0"/>
              <a:t>— память (вербальная, невербальная)</a:t>
            </a:r>
          </a:p>
          <a:p>
            <a:pPr marL="0" indent="0" algn="ctr">
              <a:buNone/>
            </a:pPr>
            <a:r>
              <a:rPr lang="ru-RU" sz="1200" u="sng" dirty="0"/>
              <a:t>Стремиться понять и принять каждого ребёнка:</a:t>
            </a:r>
          </a:p>
          <a:p>
            <a:pPr marL="0" indent="0" algn="ctr">
              <a:buNone/>
            </a:pPr>
            <a:r>
              <a:rPr lang="ru-RU" sz="1200" dirty="0"/>
              <a:t>— уметь  встать на позиции ученика;</a:t>
            </a:r>
          </a:p>
          <a:p>
            <a:pPr marL="0" indent="0" algn="ctr">
              <a:buNone/>
            </a:pPr>
            <a:r>
              <a:rPr lang="ru-RU" sz="1200" dirty="0"/>
              <a:t>— уметь  вести непринуждённый диалог;</a:t>
            </a:r>
          </a:p>
          <a:p>
            <a:pPr marL="0" indent="0" algn="ctr">
              <a:buNone/>
            </a:pPr>
            <a:r>
              <a:rPr lang="ru-RU" sz="1200" dirty="0"/>
              <a:t>— стремиться  к внешней занимательности;</a:t>
            </a:r>
          </a:p>
          <a:p>
            <a:pPr marL="0" indent="0" algn="ctr">
              <a:buNone/>
            </a:pPr>
            <a:r>
              <a:rPr lang="ru-RU" sz="1200" dirty="0" smtClean="0"/>
              <a:t>                                    — </a:t>
            </a:r>
            <a:r>
              <a:rPr lang="ru-RU" sz="1200" dirty="0"/>
              <a:t>использовать средства невербального общения (опорные сигналы, рисунки, таблицы, схемы, план);</a:t>
            </a:r>
          </a:p>
          <a:p>
            <a:pPr marL="0" indent="0" algn="ctr">
              <a:buNone/>
            </a:pPr>
            <a:r>
              <a:rPr lang="ru-RU" sz="1200" dirty="0" smtClean="0"/>
              <a:t>  — </a:t>
            </a:r>
            <a:r>
              <a:rPr lang="ru-RU" sz="1200" dirty="0"/>
              <a:t>учить  работать со словарями и другим справочным материалом.</a:t>
            </a:r>
          </a:p>
          <a:p>
            <a:pPr marL="0" indent="0">
              <a:buNone/>
            </a:pPr>
            <a:r>
              <a:rPr lang="ru-RU" sz="1200" i="1" u="sng" dirty="0"/>
              <a:t>Проявлять:</a:t>
            </a:r>
          </a:p>
          <a:p>
            <a:pPr marL="0" indent="0">
              <a:buNone/>
            </a:pPr>
            <a:r>
              <a:rPr lang="ru-RU" sz="1200" i="1" dirty="0"/>
              <a:t>  — разумную требовательность</a:t>
            </a:r>
          </a:p>
          <a:p>
            <a:pPr marL="0" indent="0">
              <a:buNone/>
            </a:pPr>
            <a:r>
              <a:rPr lang="ru-RU" sz="1200" i="1" dirty="0"/>
              <a:t>— неиссякаемое терпение</a:t>
            </a:r>
          </a:p>
          <a:p>
            <a:pPr marL="0" indent="0">
              <a:buNone/>
            </a:pPr>
            <a:r>
              <a:rPr lang="ru-RU" sz="1200" i="1" dirty="0"/>
              <a:t>— справедливую строгость</a:t>
            </a:r>
          </a:p>
          <a:p>
            <a:pPr marL="0" indent="0">
              <a:buNone/>
            </a:pPr>
            <a:r>
              <a:rPr lang="ru-RU" sz="1200" i="1" dirty="0"/>
              <a:t>— веру в возможности </a:t>
            </a:r>
            <a:r>
              <a:rPr lang="ru-RU" sz="1200" i="1" dirty="0" smtClean="0"/>
              <a:t>ученика</a:t>
            </a:r>
            <a:endParaRPr lang="ru-RU" sz="1200" i="1" dirty="0"/>
          </a:p>
          <a:p>
            <a:pPr marL="0" indent="0" algn="ctr">
              <a:buNone/>
            </a:pPr>
            <a:r>
              <a:rPr lang="ru-RU" sz="1200" i="1" u="sng" dirty="0"/>
              <a:t>В обучении применять</a:t>
            </a:r>
            <a:r>
              <a:rPr lang="ru-RU" sz="1200" i="1" u="sng" dirty="0" smtClean="0"/>
              <a:t>:  </a:t>
            </a:r>
            <a:r>
              <a:rPr lang="ru-RU" sz="1200" i="1" dirty="0"/>
              <a:t>— опережающее обучение;</a:t>
            </a:r>
          </a:p>
          <a:p>
            <a:pPr marL="0" indent="0" algn="ctr">
              <a:buNone/>
            </a:pPr>
            <a:r>
              <a:rPr lang="ru-RU" sz="1200" i="1" dirty="0"/>
              <a:t>— различные формы групповой работы;</a:t>
            </a:r>
          </a:p>
          <a:p>
            <a:pPr marL="0" indent="0" algn="ctr">
              <a:buNone/>
            </a:pPr>
            <a:r>
              <a:rPr lang="ru-RU" sz="1200" i="1" dirty="0"/>
              <a:t>— </a:t>
            </a:r>
            <a:r>
              <a:rPr lang="ru-RU" sz="1200" i="1" dirty="0" err="1"/>
              <a:t>взаимоопрос</a:t>
            </a:r>
            <a:r>
              <a:rPr lang="ru-RU" sz="1200" i="1" dirty="0"/>
              <a:t>, самоконтроль;</a:t>
            </a:r>
          </a:p>
          <a:p>
            <a:pPr marL="0" indent="0" algn="ctr">
              <a:buNone/>
            </a:pPr>
            <a:r>
              <a:rPr lang="ru-RU" sz="1200" i="1" dirty="0"/>
              <a:t>— конспекты-блоки по разным темам;</a:t>
            </a:r>
          </a:p>
          <a:p>
            <a:pPr marL="0" indent="0" algn="ctr">
              <a:buNone/>
            </a:pPr>
            <a:r>
              <a:rPr lang="ru-RU" sz="1200" i="1" dirty="0"/>
              <a:t>— работу с алгоритмами</a:t>
            </a:r>
            <a:r>
              <a:rPr lang="ru-RU" sz="1200" i="1" dirty="0" smtClean="0"/>
              <a:t>. 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37170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Психологические правила</a:t>
            </a:r>
            <a:r>
              <a:rPr lang="ru-RU" dirty="0"/>
              <a:t> </a:t>
            </a:r>
            <a:r>
              <a:rPr lang="ru-RU" dirty="0" smtClean="0"/>
              <a:t>при </a:t>
            </a:r>
            <a:r>
              <a:rPr lang="ru-RU" dirty="0"/>
              <a:t>работе со слабыми учащимися 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u="sng" dirty="0"/>
              <a:t/>
            </a:r>
            <a:br>
              <a:rPr lang="ru-RU" u="sng" dirty="0"/>
            </a:br>
            <a:r>
              <a:rPr lang="ru-RU" dirty="0"/>
              <a:t>1. Не ставить слабого в ситуацию неожиданного вопроса и не требовать быстрого ответа на него, давать ученику достаточно времени на обдумывание и подготовку.</a:t>
            </a:r>
            <a:br>
              <a:rPr lang="ru-RU" dirty="0"/>
            </a:br>
            <a:r>
              <a:rPr lang="ru-RU" dirty="0"/>
              <a:t>2. Желательно, чтобы ответ был не в устной, а в письменной форме.</a:t>
            </a:r>
            <a:br>
              <a:rPr lang="ru-RU" dirty="0"/>
            </a:br>
            <a:r>
              <a:rPr lang="ru-RU" dirty="0"/>
              <a:t>3. Нельзя давать для усвоения в ограниченный промежуток времени большой, разнообразный, сложный материал, нужно постараться разбить его на отдельные информационные куски и давать их постепенно, по мере усвоения.</a:t>
            </a:r>
            <a:br>
              <a:rPr lang="ru-RU" dirty="0"/>
            </a:br>
            <a:r>
              <a:rPr lang="ru-RU" dirty="0"/>
              <a:t>4. Не следует заставлять таких учеников отвечать на вопросы  по новому, только что усвоенному материалу, лучше  отложить опрос на следующий урок, дав  возможность ученикам позаниматься дома.</a:t>
            </a:r>
            <a:br>
              <a:rPr lang="ru-RU" dirty="0"/>
            </a:br>
            <a:r>
              <a:rPr lang="ru-RU" dirty="0"/>
              <a:t>5. Путём правильной тактики опросов и поощрений (не только оценкой, но и замечаниями типа «отлично», «молодец», «умница» и т. д.)  нужно формировать у таких учеников уверенность в своих силах,  в своих знаниях, в возможности учиться. Эта уверенность поможет ученику в экстремальных стрессовых  ситуациях сдачи экзаменов, написания контрольных работ и т. д.</a:t>
            </a:r>
            <a:br>
              <a:rPr lang="ru-RU" dirty="0"/>
            </a:br>
            <a:r>
              <a:rPr lang="ru-RU" dirty="0"/>
              <a:t>6. Следует осторожнее оценивать неудачи ученика, ведь он сам очень болезненно к ним относится.</a:t>
            </a:r>
            <a:br>
              <a:rPr lang="ru-RU" dirty="0"/>
            </a:br>
            <a:r>
              <a:rPr lang="ru-RU" dirty="0"/>
              <a:t>7. Во время подготовки учеником ответа нужно дать ему время  для проверки и   исправления написанного.  Следует в минимальной степени отвлекать ученика,   стараться не переключать его внимание,   создавать спокойную, не нервозную   обстановку.</a:t>
            </a:r>
          </a:p>
        </p:txBody>
      </p:sp>
    </p:spTree>
    <p:extLst>
      <p:ext uri="{BB962C8B-B14F-4D97-AF65-F5344CB8AC3E}">
        <p14:creationId xmlns:p14="http://schemas.microsoft.com/office/powerpoint/2010/main" val="17825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589A"/>
                </a:solidFill>
              </a:rPr>
              <a:t>Планирование различных видов дифференцируемой помощи </a:t>
            </a:r>
            <a:r>
              <a:rPr lang="ru-RU" b="1" dirty="0"/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При опросе  слабоуспевающим  школьникам дается примерный план ответа, разрешается пользоваться планом, составленным дома.</a:t>
            </a:r>
          </a:p>
          <a:p>
            <a:r>
              <a:rPr lang="ru-RU" dirty="0"/>
              <a:t>Больше времени готовиться к ответу у доски, делать предварительные записи, пользоваться наглядными пособиями.</a:t>
            </a:r>
          </a:p>
          <a:p>
            <a:r>
              <a:rPr lang="ru-RU" dirty="0"/>
              <a:t>Ученикам задаются наводящие вопросы, помогающие последовательно излагать материал.</a:t>
            </a:r>
          </a:p>
          <a:p>
            <a:r>
              <a:rPr lang="ru-RU" dirty="0"/>
              <a:t>При опросе создаются специальные ситуации успеха.</a:t>
            </a:r>
          </a:p>
          <a:p>
            <a:r>
              <a:rPr lang="ru-RU" dirty="0"/>
              <a:t>Периодически проверяется усвоение материала по темам уроков, на которых ученик отсутствовал по той или иной причине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2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89679"/>
            <a:ext cx="8280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В процессе изучения нового материала </a:t>
            </a:r>
            <a:r>
              <a:rPr lang="ru-RU" sz="1400" dirty="0"/>
              <a:t>внимание слабоуспевающих  учеников концентрируется на наиболее важных  и  сложных разделах изучаемой темы, учитель чаше обращается к ним с вопросами, выясняющими степень понимания учебного материала, привлекает их в качестве помощников при показе опытов, раскрывающих суть изучаемого, стимулирует вопросы учеников при затруднениях в усвоении нового </a:t>
            </a:r>
            <a:r>
              <a:rPr lang="ru-RU" sz="1400" dirty="0" smtClean="0"/>
              <a:t>материала.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720840"/>
            <a:ext cx="79208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В ходе самостоятельной работы  на уроке</a:t>
            </a:r>
            <a:r>
              <a:rPr lang="ru-RU" sz="1400" dirty="0"/>
              <a:t>  слабоуспевающим  школьникам даются упражнения, направленные на устранение ошибок, допускаемых ими при ответах или в письменных  работах: отмечаются положительные моменты в их  работе  для стимулирования новых усилий, отмечаются типичные затруднения в  работе   и  указываются способы их устранения, оказывается помощь с одновременным развитием самостоятельности в учении. Самостоятельная работа на уроках русского языка только тогда будет давать положительные </a:t>
            </a:r>
            <a:r>
              <a:rPr lang="ru-RU" sz="1400" dirty="0" smtClean="0"/>
              <a:t>результаты, когда </a:t>
            </a:r>
            <a:r>
              <a:rPr lang="ru-RU" sz="1400" dirty="0"/>
              <a:t>слабоуспевающие ученики научатся выполнять ее правильно и </a:t>
            </a:r>
            <a:r>
              <a:rPr lang="ru-RU" sz="1400" dirty="0" smtClean="0"/>
              <a:t>быстро.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645024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/>
              <a:t>При организации домашней работы</a:t>
            </a:r>
            <a:r>
              <a:rPr lang="ru-RU" sz="1400" dirty="0"/>
              <a:t>  для  слабоуспевающих  школьников подбираются задания по осознанию и исправлению ошибок: проводится индивидуальная консультация, подробный инструктаж о порядке выполнения домашних заданий, о возможных затруднениях, предлагаются (при необходимости) карточки-консультации, даются задания по повторению материала, который потребуется для изучения новой темы. Объем домашних заданий рассчитывается так, чтобы не допустить перегрузки 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148275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589A"/>
                </a:solidFill>
              </a:rPr>
              <a:t>Пути преодоления неуспеваемости </a:t>
            </a:r>
            <a:r>
              <a:rPr lang="ru-RU" sz="3600" b="1" dirty="0" smtClean="0">
                <a:solidFill>
                  <a:srgbClr val="00589A"/>
                </a:solidFill>
              </a:rPr>
              <a:t>                    по </a:t>
            </a:r>
            <a:r>
              <a:rPr lang="ru-RU" sz="3600" b="1" dirty="0">
                <a:solidFill>
                  <a:srgbClr val="00589A"/>
                </a:solidFill>
              </a:rPr>
              <a:t>русскому языку</a:t>
            </a:r>
            <a:r>
              <a:rPr lang="ru-RU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/>
              <a:t>Виды  </a:t>
            </a:r>
            <a:r>
              <a:rPr lang="ru-RU" sz="2000" b="1" dirty="0"/>
              <a:t>заданий со </a:t>
            </a:r>
            <a:r>
              <a:rPr lang="ru-RU" sz="2000" b="1" dirty="0" smtClean="0"/>
              <a:t>слабоуспевающими детьми:</a:t>
            </a:r>
            <a:r>
              <a:rPr lang="ru-RU" sz="2000" dirty="0"/>
              <a:t>  </a:t>
            </a:r>
            <a:endParaRPr lang="ru-RU" sz="2000" dirty="0" smtClean="0"/>
          </a:p>
          <a:p>
            <a:r>
              <a:rPr lang="ru-RU" sz="1200" dirty="0" smtClean="0"/>
              <a:t>вставить </a:t>
            </a:r>
            <a:r>
              <a:rPr lang="ru-RU" sz="1200" dirty="0"/>
              <a:t>пропущенные буквы, попытаться объяснить их правописание,</a:t>
            </a:r>
          </a:p>
          <a:p>
            <a:r>
              <a:rPr lang="ru-RU" sz="1200" dirty="0"/>
              <a:t>Подобрать к словам проверочные слова, поставить слова во множественное число, выписать из текста слова, которые указывают действие предмета, задания со вспомогательными вопросами.</a:t>
            </a:r>
            <a:r>
              <a:rPr lang="ru-RU" sz="2000" dirty="0"/>
              <a:t> </a:t>
            </a:r>
          </a:p>
          <a:p>
            <a:r>
              <a:rPr lang="ru-RU" sz="1200" dirty="0"/>
              <a:t>задания с указаниями, разъяснениями, которые должны способствовать усвоению изучаемого материала</a:t>
            </a:r>
            <a:r>
              <a:rPr lang="ru-RU" sz="1200" dirty="0" smtClean="0"/>
              <a:t>.</a:t>
            </a:r>
          </a:p>
          <a:p>
            <a:pPr lvl="0"/>
            <a:r>
              <a:rPr lang="ru-RU" sz="1200" dirty="0"/>
              <a:t>Задания с применениями классификации. Ученикам </a:t>
            </a:r>
            <a:r>
              <a:rPr lang="ru-RU" sz="1200" dirty="0" smtClean="0"/>
              <a:t>предлагается  самостоятельно </a:t>
            </a:r>
            <a:r>
              <a:rPr lang="ru-RU" sz="1200" dirty="0"/>
              <a:t>составить схему или таблицу, т.е. представить материал в определенном порядке. Например, составить схему написания НЕ со всеми частями речи или способы словообразования.</a:t>
            </a:r>
          </a:p>
          <a:p>
            <a:r>
              <a:rPr lang="ru-RU" sz="1200" dirty="0"/>
              <a:t>Проблемно-познавательное задание помогает учащимся овладеть основными логическими операциями, такими, как сравнение, анализ, обобщение и т.п. Например, сравнить слова коса и коса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/>
              <a:t>Задания с выбором ответа. Например, тест</a:t>
            </a:r>
            <a:r>
              <a:rPr lang="ru-RU" sz="1200" dirty="0" smtClean="0"/>
              <a:t>:</a:t>
            </a:r>
            <a:endParaRPr lang="ru-RU" sz="1200" dirty="0"/>
          </a:p>
          <a:p>
            <a:r>
              <a:rPr lang="ru-RU" sz="1200" dirty="0"/>
              <a:t>Задание на восстановление деформированного </a:t>
            </a:r>
            <a:r>
              <a:rPr lang="ru-RU" sz="1200" dirty="0" smtClean="0"/>
              <a:t>текста</a:t>
            </a:r>
            <a:r>
              <a:rPr lang="ru-RU" sz="1200" b="1" dirty="0">
                <a:solidFill>
                  <a:srgbClr val="000000"/>
                </a:solidFill>
                <a:latin typeface="Helvetica Neue"/>
              </a:rPr>
              <a:t> </a:t>
            </a:r>
            <a:endParaRPr lang="ru-RU" sz="1200" b="1" dirty="0" smtClean="0">
              <a:solidFill>
                <a:srgbClr val="000000"/>
              </a:solidFill>
              <a:latin typeface="Helvetica Neue"/>
            </a:endParaRPr>
          </a:p>
          <a:p>
            <a:endParaRPr lang="tt-RU" sz="1200" b="1" dirty="0">
              <a:solidFill>
                <a:srgbClr val="000000"/>
              </a:solidFill>
              <a:latin typeface="Helvetica Neue"/>
            </a:endParaRPr>
          </a:p>
          <a:p>
            <a:pPr marL="0" indent="0">
              <a:buNone/>
            </a:pPr>
            <a:endParaRPr lang="ru-RU" sz="1200" b="1" dirty="0" smtClean="0">
              <a:solidFill>
                <a:srgbClr val="000000"/>
              </a:solidFill>
              <a:latin typeface="Helvetica Neue"/>
            </a:endParaRPr>
          </a:p>
          <a:p>
            <a:r>
              <a:rPr lang="ru-RU" sz="1400" b="1" dirty="0" smtClean="0">
                <a:solidFill>
                  <a:srgbClr val="000000"/>
                </a:solidFill>
                <a:latin typeface="Helvetica Neue"/>
              </a:rPr>
              <a:t>Организация </a:t>
            </a:r>
            <a:r>
              <a:rPr lang="ru-RU" sz="1400" b="1" dirty="0">
                <a:solidFill>
                  <a:srgbClr val="000000"/>
                </a:solidFill>
                <a:latin typeface="Helvetica Neue"/>
              </a:rPr>
              <a:t>самостоятельной работы слабоуспевающих учащихся на уроках русского языка</a:t>
            </a:r>
            <a:r>
              <a:rPr lang="ru-RU" sz="1400" dirty="0" smtClean="0"/>
              <a:t>. </a:t>
            </a:r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611560" y="1412776"/>
            <a:ext cx="8064896" cy="8089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800" b="1" dirty="0" smtClean="0"/>
              <a:t>Работа </a:t>
            </a:r>
            <a:r>
              <a:rPr lang="ru-RU" sz="1800" b="1" dirty="0"/>
              <a:t>со слабоуспевающими учениками на </a:t>
            </a:r>
            <a:r>
              <a:rPr lang="ru-RU" sz="1800" b="1" dirty="0" smtClean="0"/>
              <a:t>консультативных занятиях. </a:t>
            </a:r>
          </a:p>
          <a:p>
            <a:pPr marL="0" indent="0">
              <a:buNone/>
            </a:pPr>
            <a:endParaRPr lang="tt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4995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3600" b="1" dirty="0" smtClean="0">
                <a:solidFill>
                  <a:srgbClr val="00589A"/>
                </a:solidFill>
              </a:rPr>
              <a:t>Примерные задания:</a:t>
            </a:r>
            <a:endParaRPr lang="ru-RU" sz="3600" b="1" dirty="0">
              <a:solidFill>
                <a:srgbClr val="00589A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400" dirty="0" smtClean="0"/>
              <a:t>1.Продолжи </a:t>
            </a:r>
            <a:r>
              <a:rPr lang="ru-RU" sz="1400" dirty="0"/>
              <a:t>пословицы. Подчеркни имена прилагательные, противоположные по значению. При затруднении смотри слова из раздела «Слова для справок». Определи число имен прилагательных. При затруднении смотри памятку.</a:t>
            </a:r>
          </a:p>
          <a:p>
            <a:r>
              <a:rPr lang="ru-RU" sz="1400" dirty="0"/>
              <a:t>Доброе слово лечит, а _____ калечит.</a:t>
            </a:r>
          </a:p>
          <a:p>
            <a:r>
              <a:rPr lang="ru-RU" sz="1400" dirty="0"/>
              <a:t>Верёвка хороша длинная, а речь _____.</a:t>
            </a:r>
          </a:p>
          <a:p>
            <a:r>
              <a:rPr lang="ru-RU" sz="1400" dirty="0"/>
              <a:t>Платье хорошо новое, а друг _____.</a:t>
            </a:r>
          </a:p>
          <a:p>
            <a:r>
              <a:rPr lang="ru-RU" sz="1400" dirty="0"/>
              <a:t>Родная сторона мать, а чужая _____.</a:t>
            </a:r>
          </a:p>
          <a:p>
            <a:pPr marL="0" indent="0">
              <a:buNone/>
            </a:pPr>
            <a:r>
              <a:rPr lang="ru-RU" sz="1400" dirty="0"/>
              <a:t>Слова для справок: мачеха, злое, короткая, старый. </a:t>
            </a:r>
          </a:p>
          <a:p>
            <a:pPr marL="0" indent="0">
              <a:buNone/>
            </a:pPr>
            <a:r>
              <a:rPr lang="tt-RU" sz="1400" dirty="0" smtClean="0"/>
              <a:t>2.</a:t>
            </a:r>
            <a:r>
              <a:rPr lang="ru-RU" sz="1400" dirty="0"/>
              <a:t> Замени одним словом, близким по значению. При затруднении смотри «Слова для справок».</a:t>
            </a:r>
          </a:p>
          <a:p>
            <a:pPr marL="0" indent="0">
              <a:buNone/>
            </a:pPr>
            <a:r>
              <a:rPr lang="ru-RU" sz="1400" dirty="0"/>
              <a:t>Очень известный писатель, очень маленький гриб, очень жаркое лето, очень худой человек, очень неаккуратный вид, очень холодная вода, очень большой завод.</a:t>
            </a:r>
          </a:p>
          <a:p>
            <a:pPr marL="0" indent="0">
              <a:buNone/>
            </a:pPr>
            <a:r>
              <a:rPr lang="ru-RU" sz="1400" dirty="0"/>
              <a:t>Слова для справок: неряшливый, тощий, знаменитый, гигантский, крохотный, знойное, студёная.</a:t>
            </a:r>
          </a:p>
          <a:p>
            <a:pPr marL="0" indent="0">
              <a:buNone/>
            </a:pPr>
            <a:r>
              <a:rPr lang="tt-RU" sz="1400" dirty="0" smtClean="0"/>
              <a:t>3.</a:t>
            </a:r>
            <a:r>
              <a:rPr lang="ru-RU" sz="1400" dirty="0"/>
              <a:t>  Замени имена прилагательные словами, близкими по значению. Напиши словосочетания, которые у тебя получились. Сравни их с образцом.</a:t>
            </a:r>
          </a:p>
          <a:p>
            <a:r>
              <a:rPr lang="ru-RU" sz="1400" dirty="0" smtClean="0"/>
              <a:t>Верный </a:t>
            </a:r>
            <a:r>
              <a:rPr lang="ru-RU" sz="1400" dirty="0"/>
              <a:t>друг - _________</a:t>
            </a:r>
          </a:p>
          <a:p>
            <a:r>
              <a:rPr lang="ru-RU" sz="1400" dirty="0"/>
              <a:t>Верный ответ - _________</a:t>
            </a:r>
          </a:p>
          <a:p>
            <a:r>
              <a:rPr lang="ru-RU" sz="1400" dirty="0"/>
              <a:t>Ясное небо - ___________</a:t>
            </a:r>
          </a:p>
          <a:p>
            <a:r>
              <a:rPr lang="ru-RU" sz="1400" dirty="0"/>
              <a:t>Ясный вопрос - _________</a:t>
            </a:r>
          </a:p>
          <a:p>
            <a:pPr marL="0" indent="0">
              <a:buNone/>
            </a:pPr>
            <a:r>
              <a:rPr lang="ru-RU" sz="1400" dirty="0"/>
              <a:t>Образец: </a:t>
            </a:r>
            <a:r>
              <a:rPr lang="ru-RU" sz="1400" dirty="0" smtClean="0"/>
              <a:t>верный </a:t>
            </a:r>
            <a:r>
              <a:rPr lang="ru-RU" sz="1400" dirty="0"/>
              <a:t>друг - преданный друг, верный ответ - правильный ответ, ясное небо - чистое небо, ясный вопрос - четкий вопрос.</a:t>
            </a:r>
          </a:p>
          <a:p>
            <a:pPr marL="0" indent="0">
              <a:buNone/>
            </a:pPr>
            <a:r>
              <a:rPr lang="ru-RU" sz="1400" dirty="0" smtClean="0"/>
              <a:t>4.Образуй </a:t>
            </a:r>
            <a:r>
              <a:rPr lang="ru-RU" sz="1400" dirty="0"/>
              <a:t>от существительных имена прилагательные мужского, женского и среднего рода. Запиши их в три столбика. При затруднении смотри образец.</a:t>
            </a:r>
          </a:p>
          <a:p>
            <a:r>
              <a:rPr lang="ru-RU" sz="1400" dirty="0"/>
              <a:t>Осина, липа, клён, дуб, сирень, яблоня, вишня, груша, абрикос, виноград, алыча, малина.</a:t>
            </a:r>
          </a:p>
          <a:p>
            <a:pPr marL="0" indent="0"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734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589A"/>
                </a:solidFill>
              </a:rPr>
              <a:t>10 правил работы со слабоуспевающими учащимися.</a:t>
            </a:r>
            <a:endParaRPr lang="ru-RU" sz="2800" dirty="0">
              <a:solidFill>
                <a:srgbClr val="00589A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484784"/>
            <a:ext cx="3888432" cy="4608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 smtClean="0"/>
              <a:t>1.Верь </a:t>
            </a:r>
            <a:r>
              <a:rPr lang="ru-RU" sz="1200" dirty="0"/>
              <a:t>в способности любого ученика и старайся передать ему эту веру. Радуйся каждому шагу вперед своего воспитанника.</a:t>
            </a:r>
          </a:p>
          <a:p>
            <a:pPr marL="0" indent="0">
              <a:buNone/>
            </a:pPr>
            <a:r>
              <a:rPr lang="ru-RU" sz="1200" dirty="0" smtClean="0"/>
              <a:t>2.Помни</a:t>
            </a:r>
            <a:r>
              <a:rPr lang="ru-RU" sz="1200" dirty="0"/>
              <a:t>, что для слабоуспевающих необходим период вживания в материал. Не торопи его. Научись ждать успеха ученика.</a:t>
            </a:r>
          </a:p>
          <a:p>
            <a:pPr marL="0" indent="0">
              <a:buNone/>
            </a:pPr>
            <a:r>
              <a:rPr lang="ru-RU" sz="1200" dirty="0" smtClean="0"/>
              <a:t>3.Начав </a:t>
            </a:r>
            <a:r>
              <a:rPr lang="ru-RU" sz="1200" dirty="0"/>
              <a:t>работать со слабыми на их уровне, помни, что через короткое время их группа расколется  в свою очередь, на способных, средних и слабых. Способные быстрее воспринимают, начинают быстро прогрессировать  в учении, средние тянутся к способным. Слабым нужна постоянная помощь.</a:t>
            </a:r>
          </a:p>
          <a:p>
            <a:pPr marL="0" indent="0">
              <a:buNone/>
            </a:pPr>
            <a:r>
              <a:rPr lang="ru-RU" sz="1200" dirty="0" smtClean="0"/>
              <a:t>4.Многократное </a:t>
            </a:r>
            <a:r>
              <a:rPr lang="ru-RU" sz="1200" dirty="0"/>
              <a:t>повторение основного материала – один из приемов работы со слабыми учащимися. Нужно понимать, что нет отдельного урока. Каждый урок – это продолжение предыдущих, он вносит свою лепту в изучаемую тему. Если учитель по теме, состоящей из 15-20 уроков, отработает главные вопросы, при ежедневном повторении к последним урокам все учащиеся их усвоят.</a:t>
            </a:r>
          </a:p>
          <a:p>
            <a:pPr marL="0" indent="0">
              <a:buNone/>
            </a:pPr>
            <a:r>
              <a:rPr lang="ru-RU" sz="1200" dirty="0" smtClean="0"/>
              <a:t>5.Не </a:t>
            </a:r>
            <a:r>
              <a:rPr lang="ru-RU" sz="1200" dirty="0"/>
              <a:t>нужно гнаться за обилием излагаемого материала. Умейте выбирать главное, изложите его, повторите и закрепите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1412776"/>
            <a:ext cx="4644008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 smtClean="0"/>
              <a:t>6.Не </a:t>
            </a:r>
            <a:r>
              <a:rPr lang="ru-RU" sz="1200" dirty="0"/>
              <a:t>следует понимать примитивно работу </a:t>
            </a:r>
            <a:r>
              <a:rPr lang="ru-RU" sz="1200" dirty="0" smtClean="0"/>
              <a:t>со слабоуспевающими</a:t>
            </a:r>
            <a:r>
              <a:rPr lang="ru-RU" sz="1200" dirty="0"/>
              <a:t>. Дело не только в знаниях. При обучении таких учеников идет постоянное развитие памяти, логики, мышления, эмоций. Чувств, интереса к учению, формированию </a:t>
            </a:r>
            <a:r>
              <a:rPr lang="ru-RU" sz="1200" dirty="0" err="1"/>
              <a:t>общеучебных</a:t>
            </a:r>
            <a:r>
              <a:rPr lang="ru-RU" sz="1200" dirty="0"/>
              <a:t> умений и навыков. Методика работы со слабоуспевающими будет меняться по мере развития учащихся.</a:t>
            </a:r>
          </a:p>
          <a:p>
            <a:pPr marL="0" indent="0">
              <a:buNone/>
            </a:pPr>
            <a:r>
              <a:rPr lang="ru-RU" sz="1200" dirty="0" smtClean="0"/>
              <a:t>7.Общение </a:t>
            </a:r>
            <a:r>
              <a:rPr lang="ru-RU" sz="1200" dirty="0"/>
              <a:t>– главная составляющая любой методики, не наладив общение со слабыми, не получишь результатов обучения.</a:t>
            </a:r>
          </a:p>
          <a:p>
            <a:pPr marL="0" indent="0">
              <a:buNone/>
            </a:pPr>
            <a:r>
              <a:rPr lang="ru-RU" sz="1200" dirty="0" smtClean="0"/>
              <a:t>8.Научись </a:t>
            </a:r>
            <a:r>
              <a:rPr lang="ru-RU" sz="1200" dirty="0"/>
              <a:t>управлять классом. При изложении материала все должны слушать, не писать. Изложил часть материала, закрепи его, дал записать и приступай к следующей дозе материала. Деятельность учащихся на уроке должна быть разнообразной, например, 3-4 минуты ученики внимательно слушают материал;2-3 – закрепляют, проговаривая главное;3-4 – переписывают с доски и т.д. Все это дополняется демонстрацией, самостоятельной работой и т.п.</a:t>
            </a:r>
          </a:p>
          <a:p>
            <a:pPr marL="0" indent="0">
              <a:buNone/>
            </a:pPr>
            <a:r>
              <a:rPr lang="ru-RU" sz="1200" dirty="0" smtClean="0"/>
              <a:t>9.Научитесь </a:t>
            </a:r>
            <a:r>
              <a:rPr lang="ru-RU" sz="1200" dirty="0"/>
              <a:t>привлекать сильных учащихся к обучению слабых. При этом выигрывают все стороны: сильные закрепляют знания, слабые учатся, а учитель получает доступ к наиболее слабым. Самым неэффективным является момент, когда у доски работает один ученик. Научитесь строить процесс обучения путем сочетания фронтальной организации класса с индивидуальной помощью каждому.</a:t>
            </a:r>
          </a:p>
          <a:p>
            <a:pPr marL="0" indent="0">
              <a:buNone/>
            </a:pPr>
            <a:r>
              <a:rPr lang="ru-RU" sz="1200" dirty="0" smtClean="0"/>
              <a:t>10.Помните</a:t>
            </a:r>
            <a:r>
              <a:rPr lang="ru-RU" sz="1200" dirty="0"/>
              <a:t>, что через некоторое время группа слабоуспевающих, в свою очередь, расколется на способных, средних и слабоуспевающих.</a:t>
            </a:r>
          </a:p>
        </p:txBody>
      </p:sp>
    </p:spTree>
    <p:extLst>
      <p:ext uri="{BB962C8B-B14F-4D97-AF65-F5344CB8AC3E}">
        <p14:creationId xmlns:p14="http://schemas.microsoft.com/office/powerpoint/2010/main" val="22307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600" dirty="0"/>
              <a:t>1. Выявление причин неуспеваемости - один из самых важных этапов борьбы с ней. Осуществлять это можно в любом случае, будь это причины психолого-педагогические или физиологические. Преодолением неуспеваемости по русскому языку надо заниматься особенно упорно, т.к. именно на этом этапе формируется уровень грамотности человека.</a:t>
            </a:r>
          </a:p>
          <a:p>
            <a:pPr marL="0" indent="0">
              <a:buNone/>
            </a:pPr>
            <a:r>
              <a:rPr lang="ru-RU" sz="2600" dirty="0"/>
              <a:t>2. Неуспеваемость по русскому языку в </a:t>
            </a:r>
            <a:r>
              <a:rPr lang="ru-RU" sz="2600" dirty="0" smtClean="0"/>
              <a:t>школе </a:t>
            </a:r>
            <a:r>
              <a:rPr lang="ru-RU" sz="2600" dirty="0"/>
              <a:t>- проблема сложная, но решаемая. За короткий промежуток времени можно добиться существенных результатов и сократить количественный состав слабоуспевающих учеников вдвое, если использовать на уроках и в индивидуальной работе виды упражнений, рассмотренные нами в ходе исследования.</a:t>
            </a:r>
          </a:p>
          <a:p>
            <a:pPr marL="0" indent="0">
              <a:buNone/>
            </a:pPr>
            <a:r>
              <a:rPr lang="ru-RU" sz="2600" dirty="0"/>
              <a:t>3. Особенно эффективными упражнениями по устранению и предупреждению ошибок являются</a:t>
            </a:r>
            <a:r>
              <a:rPr lang="ru-RU" sz="2600" dirty="0" smtClean="0"/>
              <a:t>:</a:t>
            </a:r>
            <a:r>
              <a:rPr lang="ru-RU" sz="2600" dirty="0"/>
              <a:t> </a:t>
            </a:r>
            <a:endParaRPr lang="ru-RU" sz="2600" dirty="0" smtClean="0"/>
          </a:p>
          <a:p>
            <a:r>
              <a:rPr lang="ru-RU" sz="2600" dirty="0" smtClean="0"/>
              <a:t> </a:t>
            </a:r>
            <a:r>
              <a:rPr lang="ru-RU" sz="2600" dirty="0"/>
              <a:t>задания со вставкой пропущенных букв;</a:t>
            </a:r>
          </a:p>
          <a:p>
            <a:r>
              <a:rPr lang="ru-RU" sz="2600" dirty="0" smtClean="0"/>
              <a:t>задания </a:t>
            </a:r>
            <a:r>
              <a:rPr lang="ru-RU" sz="2600" dirty="0"/>
              <a:t>на выбор проверочного слова;</a:t>
            </a:r>
          </a:p>
          <a:p>
            <a:r>
              <a:rPr lang="ru-RU" sz="2600" dirty="0" smtClean="0"/>
              <a:t>задания </a:t>
            </a:r>
            <a:r>
              <a:rPr lang="ru-RU" sz="2600" dirty="0"/>
              <a:t>с наличием образца выполнения;</a:t>
            </a:r>
          </a:p>
          <a:p>
            <a:r>
              <a:rPr lang="ru-RU" sz="2600" dirty="0" smtClean="0"/>
              <a:t>задания</a:t>
            </a:r>
            <a:r>
              <a:rPr lang="ru-RU" sz="2600" dirty="0"/>
              <a:t>, в которых выполняются отдельные его части;</a:t>
            </a:r>
          </a:p>
          <a:p>
            <a:r>
              <a:rPr lang="ru-RU" sz="2600" dirty="0" smtClean="0"/>
              <a:t>задания </a:t>
            </a:r>
            <a:r>
              <a:rPr lang="ru-RU" sz="2600" dirty="0"/>
              <a:t>на обозначение согласного звука в конце;</a:t>
            </a:r>
          </a:p>
          <a:p>
            <a:r>
              <a:rPr lang="ru-RU" sz="2600" dirty="0" smtClean="0"/>
              <a:t>задания </a:t>
            </a:r>
            <a:r>
              <a:rPr lang="ru-RU" sz="2600" dirty="0"/>
              <a:t>со вспомогательными вопросами и т.д.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5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589A"/>
                </a:solidFill>
              </a:rPr>
              <a:t>Притча</a:t>
            </a:r>
            <a:endParaRPr lang="ru-RU" b="1" dirty="0">
              <a:solidFill>
                <a:srgbClr val="00589A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 smtClean="0"/>
              <a:t>«</a:t>
            </a:r>
            <a:r>
              <a:rPr lang="ru-RU" b="1" i="1" dirty="0"/>
              <a:t>Священника спросили: «Вы каждый день призываете: «Не кради, не убий, не лги!». Но идут века, а человек крадёт, убивает, лжёт. Не напрасен ли ваш труд?»</a:t>
            </a:r>
          </a:p>
          <a:p>
            <a:pPr marL="0" indent="0">
              <a:buNone/>
            </a:pPr>
            <a:r>
              <a:rPr lang="ru-RU" b="1" i="1" dirty="0"/>
              <a:t>«Нет, не напрасен, - ответил священник. – Мир был бы ещё хуже, не повторяй мы этих заповедей». </a:t>
            </a:r>
            <a:endParaRPr lang="ru-RU" b="1" i="1" dirty="0" smtClean="0"/>
          </a:p>
          <a:p>
            <a:pPr marL="0" indent="0">
              <a:buNone/>
            </a:pPr>
            <a:r>
              <a:rPr lang="ru-RU" sz="2400" b="1" dirty="0" smtClean="0"/>
              <a:t>Миссия </a:t>
            </a:r>
            <a:r>
              <a:rPr lang="ru-RU" sz="2400" b="1" dirty="0"/>
              <a:t>учителя русского языка вполне сравнима с миссией этого священника. Из года в год, из урока в урок повторять и учить детей, не теряя надежды и терпения.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45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2204864"/>
            <a:ext cx="774862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i="1" dirty="0" smtClean="0">
                <a:solidFill>
                  <a:srgbClr val="00589A"/>
                </a:solidFill>
                <a:cs typeface="Arial" charset="0"/>
              </a:rPr>
              <a:t>Спасибо за внимание!</a:t>
            </a:r>
            <a:endParaRPr lang="ru-RU" sz="5400" b="1" i="1" dirty="0" smtClean="0">
              <a:solidFill>
                <a:srgbClr val="00589A"/>
              </a:solidFill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 smtClean="0">
              <a:latin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9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6206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i="1" dirty="0" smtClean="0">
                <a:solidFill>
                  <a:srgbClr val="00589A"/>
                </a:solidFill>
                <a:latin typeface="Helvetica Neue"/>
              </a:rPr>
              <a:t>Русский язык - весьма сложная дисциплина, особенно для учеников ,когда неродной язык. Поэтому проблема неуспеваемости по русскому языку проявляется особенно остро.</a:t>
            </a:r>
          </a:p>
          <a:p>
            <a:pPr marL="0" indent="0">
              <a:buNone/>
            </a:pPr>
            <a:endParaRPr lang="tt-RU" sz="1400" dirty="0" smtClean="0">
              <a:solidFill>
                <a:srgbClr val="00589A"/>
              </a:solidFill>
              <a:latin typeface="Helvetica Neue"/>
            </a:endParaRPr>
          </a:p>
          <a:p>
            <a:pPr marL="0" indent="0">
              <a:buNone/>
            </a:pPr>
            <a:endParaRPr lang="ru-RU" sz="1400" dirty="0">
              <a:solidFill>
                <a:srgbClr val="00589A"/>
              </a:solidFill>
              <a:latin typeface="Helvetica Neue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589A"/>
                </a:solidFill>
                <a:latin typeface="Helvetica Neue"/>
              </a:rPr>
              <a:t>      Эта </a:t>
            </a:r>
            <a:r>
              <a:rPr lang="ru-RU" sz="1400" dirty="0">
                <a:solidFill>
                  <a:srgbClr val="00589A"/>
                </a:solidFill>
                <a:latin typeface="Helvetica Neue"/>
              </a:rPr>
              <a:t>тема всегда будет актуальной в связи с многообразием причин, ее порождающих. Все причины учителю знать невозможно, т.к. они очень индивидуальны. Но нужно их по возможности выявлять и устранять всеми возможными способами. Без выявления причин трудностей в обучении детей по </a:t>
            </a:r>
            <a:r>
              <a:rPr lang="ru-RU" sz="1400" dirty="0" smtClean="0">
                <a:solidFill>
                  <a:srgbClr val="00589A"/>
                </a:solidFill>
                <a:latin typeface="Helvetica Neue"/>
              </a:rPr>
              <a:t>русскому(неродному) </a:t>
            </a:r>
            <a:r>
              <a:rPr lang="ru-RU" sz="1400" dirty="0">
                <a:solidFill>
                  <a:srgbClr val="00589A"/>
                </a:solidFill>
                <a:latin typeface="Helvetica Neue"/>
              </a:rPr>
              <a:t>языку в </a:t>
            </a:r>
            <a:r>
              <a:rPr lang="ru-RU" sz="1400" dirty="0" smtClean="0">
                <a:solidFill>
                  <a:srgbClr val="00589A"/>
                </a:solidFill>
                <a:latin typeface="Helvetica Neue"/>
              </a:rPr>
              <a:t>школе </a:t>
            </a:r>
            <a:r>
              <a:rPr lang="ru-RU" sz="1400" dirty="0">
                <a:solidFill>
                  <a:srgbClr val="00589A"/>
                </a:solidFill>
                <a:latin typeface="Helvetica Neue"/>
              </a:rPr>
              <a:t>невозможна эффективная работа по их преодолению, и в конечном итоге, повышению успеваемости учащихся</a:t>
            </a:r>
            <a:r>
              <a:rPr lang="ru-RU" sz="1400" dirty="0">
                <a:solidFill>
                  <a:srgbClr val="000000"/>
                </a:solidFill>
                <a:latin typeface="Helvetica Neue"/>
              </a:rPr>
              <a:t>.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400" dirty="0" smtClean="0">
                <a:solidFill>
                  <a:srgbClr val="00589A"/>
                </a:solidFill>
              </a:rPr>
              <a:t>Цель</a:t>
            </a:r>
            <a:r>
              <a:rPr lang="ru-RU" sz="1400" dirty="0">
                <a:solidFill>
                  <a:srgbClr val="00589A"/>
                </a:solidFill>
              </a:rPr>
              <a:t>: </a:t>
            </a:r>
            <a:r>
              <a:rPr lang="ru-RU" sz="1400" dirty="0" smtClean="0">
                <a:solidFill>
                  <a:srgbClr val="00589A"/>
                </a:solidFill>
              </a:rPr>
              <a:t>найти </a:t>
            </a:r>
            <a:r>
              <a:rPr lang="ru-RU" sz="1400" dirty="0">
                <a:solidFill>
                  <a:srgbClr val="00589A"/>
                </a:solidFill>
              </a:rPr>
              <a:t>самые эффективные методы и приемы их предотвращения и исправления.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589A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589A"/>
                </a:solidFill>
              </a:rPr>
              <a:t>· выявить психолого - педагогические и физиологические причины неуспеваемости школьников;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589A"/>
                </a:solidFill>
              </a:rPr>
              <a:t>· рассмотреть как можно больше способов их предотвращения;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589A"/>
                </a:solidFill>
              </a:rPr>
              <a:t>· сделать выводы о наиболее продуктивных методах решения данной проблемы.</a:t>
            </a:r>
          </a:p>
          <a:p>
            <a:pPr marL="0" indent="0">
              <a:buNone/>
            </a:pPr>
            <a:endParaRPr lang="ru-RU" sz="1400" dirty="0">
              <a:solidFill>
                <a:srgbClr val="0058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6600FF"/>
                </a:solidFill>
                <a:ea typeface="Times New Roman"/>
              </a:rPr>
              <a:t>Реальность</a:t>
            </a:r>
            <a:r>
              <a:rPr lang="ru-RU" b="1" spc="210" dirty="0">
                <a:solidFill>
                  <a:srgbClr val="6600FF"/>
                </a:solidFill>
                <a:ea typeface="Times New Roman"/>
              </a:rPr>
              <a:t> </a:t>
            </a:r>
            <a:r>
              <a:rPr lang="ru-RU" b="1" dirty="0">
                <a:solidFill>
                  <a:srgbClr val="6600FF"/>
                </a:solidFill>
                <a:ea typeface="Times New Roman"/>
              </a:rPr>
              <a:t>школьного</a:t>
            </a:r>
            <a:r>
              <a:rPr lang="ru-RU" b="1" spc="210" dirty="0">
                <a:solidFill>
                  <a:srgbClr val="6600FF"/>
                </a:solidFill>
                <a:ea typeface="Times New Roman"/>
              </a:rPr>
              <a:t> </a:t>
            </a:r>
            <a:r>
              <a:rPr lang="ru-RU" b="1" dirty="0" smtClean="0">
                <a:solidFill>
                  <a:srgbClr val="6600FF"/>
                </a:solidFill>
                <a:ea typeface="Times New Roman"/>
              </a:rPr>
              <a:t>учителя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1"/>
            <a:ext cx="8147248" cy="1036712"/>
          </a:xfrm>
        </p:spPr>
        <p:txBody>
          <a:bodyPr>
            <a:normAutofit/>
          </a:bodyPr>
          <a:lstStyle/>
          <a:p>
            <a:pPr lvl="0"/>
            <a:r>
              <a:rPr lang="ru-RU" sz="1400" dirty="0"/>
              <a:t>Сегодня трудно заставить детей учиться: принуждать нечем, обещать в награду за образованность тоже, в общем, нечего</a:t>
            </a:r>
            <a:r>
              <a:rPr lang="ru-RU" sz="1400" dirty="0" smtClean="0"/>
              <a:t>.</a:t>
            </a:r>
            <a:endParaRPr lang="ru-RU" sz="1400" dirty="0"/>
          </a:p>
          <a:p>
            <a:pPr lvl="0"/>
            <a:r>
              <a:rPr lang="ru-RU" sz="1400" dirty="0"/>
              <a:t>Некоторые ученики во время урока пассивны, </a:t>
            </a:r>
            <a:r>
              <a:rPr lang="ru-RU" sz="1400" dirty="0" smtClean="0"/>
              <a:t>не   вникают </a:t>
            </a:r>
            <a:r>
              <a:rPr lang="ru-RU" sz="1400" dirty="0"/>
              <a:t>в содержание урока, не </a:t>
            </a:r>
            <a:r>
              <a:rPr lang="ru-RU" sz="1400" dirty="0" smtClean="0"/>
              <a:t>овладевают требуемыми </a:t>
            </a:r>
            <a:r>
              <a:rPr lang="ru-RU" sz="1400" dirty="0"/>
              <a:t>нормами </a:t>
            </a:r>
            <a:r>
              <a:rPr lang="ru-RU" sz="1400" dirty="0" smtClean="0"/>
              <a:t>как устной</a:t>
            </a:r>
            <a:r>
              <a:rPr lang="ru-RU" sz="1400" dirty="0"/>
              <a:t>, так  </a:t>
            </a:r>
            <a:r>
              <a:rPr lang="ru-RU" sz="1400" dirty="0" smtClean="0"/>
              <a:t>и письменной </a:t>
            </a:r>
            <a:r>
              <a:rPr lang="ru-RU" sz="1400" dirty="0"/>
              <a:t>русской </a:t>
            </a:r>
            <a:r>
              <a:rPr lang="ru-RU" sz="1400" dirty="0" smtClean="0"/>
              <a:t>речи.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2924944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•   Резкое </a:t>
            </a:r>
            <a:r>
              <a:rPr lang="ru-RU" sz="1400" dirty="0"/>
              <a:t>падение интереса учащихся к русскому языку и, как </a:t>
            </a:r>
            <a:r>
              <a:rPr lang="ru-RU" sz="1400" dirty="0" smtClean="0"/>
              <a:t>следствие, снижение </a:t>
            </a:r>
            <a:r>
              <a:rPr lang="ru-RU" sz="1400" dirty="0"/>
              <a:t>грамотности, косноязычие, неумение правильно, логично выразить свою мысль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 smtClean="0"/>
              <a:t>•     Может </a:t>
            </a:r>
            <a:r>
              <a:rPr lang="ru-RU" sz="1400" dirty="0"/>
              <a:t>ли учитель-словесник что-нибудь изменить в создавшейся в современной школе ситуации? Может.</a:t>
            </a:r>
          </a:p>
        </p:txBody>
      </p:sp>
    </p:spTree>
    <p:extLst>
      <p:ext uri="{BB962C8B-B14F-4D97-AF65-F5344CB8AC3E}">
        <p14:creationId xmlns:p14="http://schemas.microsoft.com/office/powerpoint/2010/main" val="34112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3C689E"/>
                </a:solidFill>
                <a:ea typeface="Times New Roman"/>
              </a:rPr>
              <a:t>Проблема</a:t>
            </a:r>
            <a:endParaRPr lang="ru-RU" dirty="0">
              <a:solidFill>
                <a:srgbClr val="3C689E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923" y="1550138"/>
            <a:ext cx="7859216" cy="12527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«Не потерять», «не упустить» </a:t>
            </a:r>
            <a:r>
              <a:rPr lang="ru-RU" dirty="0" smtClean="0"/>
              <a:t>учащихся            с низкими </a:t>
            </a:r>
            <a:r>
              <a:rPr lang="ru-RU" dirty="0"/>
              <a:t>учебными возможностями.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2539" y="3117697"/>
            <a:ext cx="68407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C689E"/>
                </a:solidFill>
              </a:rPr>
              <a:t>Особенности  </a:t>
            </a:r>
            <a:r>
              <a:rPr lang="ru-RU" sz="2400" b="1" dirty="0">
                <a:solidFill>
                  <a:srgbClr val="3C689E"/>
                </a:solidFill>
              </a:rPr>
              <a:t>неуспевающих </a:t>
            </a:r>
            <a:r>
              <a:rPr lang="ru-RU" sz="2400" b="1" dirty="0" smtClean="0">
                <a:solidFill>
                  <a:srgbClr val="3C689E"/>
                </a:solidFill>
              </a:rPr>
              <a:t>  учащихся</a:t>
            </a:r>
            <a:endParaRPr lang="ru-RU" sz="2400" b="1" dirty="0">
              <a:solidFill>
                <a:srgbClr val="3C689E"/>
              </a:solidFill>
            </a:endParaRPr>
          </a:p>
          <a:p>
            <a:pPr algn="ctr"/>
            <a:r>
              <a:rPr lang="ru-RU" dirty="0"/>
              <a:t> 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861048"/>
            <a:ext cx="756084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  </a:t>
            </a:r>
            <a:r>
              <a:rPr lang="ru-RU" sz="1400" dirty="0" smtClean="0"/>
              <a:t>Низкий </a:t>
            </a:r>
            <a:r>
              <a:rPr lang="ru-RU" sz="1400" dirty="0"/>
              <a:t>уровень знаний, как следствие этого – низкий </a:t>
            </a:r>
            <a:r>
              <a:rPr lang="ru-RU" sz="1400" dirty="0" smtClean="0"/>
              <a:t>уровень   интеллектуального </a:t>
            </a:r>
            <a:r>
              <a:rPr lang="ru-RU" sz="1400" dirty="0"/>
              <a:t>развития.</a:t>
            </a:r>
          </a:p>
          <a:p>
            <a:r>
              <a:rPr lang="ru-RU" sz="1400" dirty="0" smtClean="0"/>
              <a:t>•    Отсутствие </a:t>
            </a:r>
            <a:r>
              <a:rPr lang="ru-RU" sz="1400" dirty="0"/>
              <a:t>познавательного интереса.</a:t>
            </a:r>
          </a:p>
          <a:p>
            <a:r>
              <a:rPr lang="ru-RU" sz="1400" dirty="0" smtClean="0"/>
              <a:t>•   </a:t>
            </a:r>
            <a:r>
              <a:rPr lang="ru-RU" sz="1400" dirty="0" err="1" smtClean="0"/>
              <a:t>Несформированность</a:t>
            </a:r>
            <a:r>
              <a:rPr lang="ru-RU" sz="1400" dirty="0" smtClean="0"/>
              <a:t>  </a:t>
            </a:r>
            <a:r>
              <a:rPr lang="ru-RU" sz="1400" dirty="0"/>
              <a:t>элементарных </a:t>
            </a:r>
            <a:r>
              <a:rPr lang="ru-RU" sz="1400" dirty="0" smtClean="0"/>
              <a:t> организационных  навыков</a:t>
            </a:r>
            <a:r>
              <a:rPr lang="ru-RU" sz="1400" dirty="0"/>
              <a:t>.</a:t>
            </a:r>
          </a:p>
          <a:p>
            <a:r>
              <a:rPr lang="ru-RU" sz="1400" dirty="0" smtClean="0"/>
              <a:t>•    Необходимость </a:t>
            </a:r>
            <a:r>
              <a:rPr lang="ru-RU" sz="1400" dirty="0"/>
              <a:t>индивидуального подхода с психологической и педагогической точки зрения.</a:t>
            </a:r>
          </a:p>
          <a:p>
            <a:r>
              <a:rPr lang="ru-RU" sz="1400" dirty="0" smtClean="0"/>
              <a:t>•    Отсутствие </a:t>
            </a:r>
            <a:r>
              <a:rPr lang="ru-RU" sz="1400" dirty="0"/>
              <a:t>опоры на родителей как союзников учителя-предметника.</a:t>
            </a:r>
          </a:p>
          <a:p>
            <a:r>
              <a:rPr lang="ru-RU" sz="1400" dirty="0" smtClean="0"/>
              <a:t>•   Отсутствие </a:t>
            </a:r>
            <a:r>
              <a:rPr lang="ru-RU" sz="1400" dirty="0"/>
              <a:t>адекватной самооценки со стороны учащихся.</a:t>
            </a:r>
          </a:p>
          <a:p>
            <a:r>
              <a:rPr lang="ru-RU" sz="1400" dirty="0" smtClean="0"/>
              <a:t>•     Пропуски уроков.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543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3C689E"/>
                </a:solidFill>
              </a:rPr>
              <a:t>Признаки отставания ученика в усвоении учебного предмета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4110608" cy="4453955"/>
          </a:xfrm>
        </p:spPr>
        <p:txBody>
          <a:bodyPr>
            <a:normAutofit/>
          </a:bodyPr>
          <a:lstStyle/>
          <a:p>
            <a:pPr marL="1018540" indent="0">
              <a:spcBef>
                <a:spcPts val="1015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Причины: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0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000" b="1" dirty="0" smtClean="0">
                <a:solidFill>
                  <a:srgbClr val="252525"/>
                </a:solidFill>
                <a:ea typeface="Times New Roman"/>
              </a:rPr>
              <a:t>частые</a:t>
            </a:r>
            <a:r>
              <a:rPr lang="ru-RU" sz="2000" b="1" spc="-70" dirty="0" smtClean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заболевания;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0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пропуски</a:t>
            </a:r>
            <a:r>
              <a:rPr lang="ru-RU" sz="2000" b="1" spc="-4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занятий</a:t>
            </a:r>
            <a:r>
              <a:rPr lang="ru-RU" sz="2000" b="1" dirty="0" smtClean="0">
                <a:solidFill>
                  <a:srgbClr val="252525"/>
                </a:solidFill>
                <a:ea typeface="Times New Roman"/>
              </a:rPr>
              <a:t>;</a:t>
            </a:r>
          </a:p>
          <a:p>
            <a:pPr lvl="0"/>
            <a:r>
              <a:rPr lang="ru-RU" sz="2000" b="1" dirty="0"/>
              <a:t>утомляемость</a:t>
            </a:r>
            <a:endParaRPr lang="ru-RU" sz="2000" dirty="0"/>
          </a:p>
          <a:p>
            <a:pPr lvl="0"/>
            <a:r>
              <a:rPr lang="ru-RU" sz="2000" b="1" dirty="0"/>
              <a:t>истощаемость</a:t>
            </a:r>
            <a:endParaRPr lang="ru-RU" sz="2000" dirty="0"/>
          </a:p>
          <a:p>
            <a:pPr lvl="0"/>
            <a:r>
              <a:rPr lang="ru-RU" sz="2000" b="1" dirty="0"/>
              <a:t>медленный темп работы</a:t>
            </a:r>
            <a:endParaRPr lang="ru-RU" sz="2000" dirty="0"/>
          </a:p>
          <a:p>
            <a:pPr lvl="0"/>
            <a:r>
              <a:rPr lang="ru-RU" sz="2000" b="1" dirty="0"/>
              <a:t>неготовность к напряжённому интеллектуальному труду</a:t>
            </a:r>
            <a:endParaRPr lang="ru-RU" sz="2000" dirty="0"/>
          </a:p>
          <a:p>
            <a:pPr lvl="0">
              <a:spcBef>
                <a:spcPts val="605"/>
              </a:spcBef>
              <a:buFont typeface="Arial"/>
              <a:buChar char="•"/>
              <a:tabLst>
                <a:tab pos="1648460" algn="l"/>
              </a:tabLst>
            </a:pPr>
            <a:endParaRPr lang="ru-RU" sz="2000" dirty="0" smtClean="0"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700808"/>
            <a:ext cx="4762872" cy="4453955"/>
          </a:xfrm>
        </p:spPr>
        <p:txBody>
          <a:bodyPr>
            <a:normAutofit/>
          </a:bodyPr>
          <a:lstStyle/>
          <a:p>
            <a:pPr marL="1018540" indent="0"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Проявления: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75"/>
              </a:spcBef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-7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умеет</a:t>
            </a:r>
            <a:r>
              <a:rPr lang="ru-RU" sz="2000" b="1" spc="-6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устанавливать</a:t>
            </a:r>
            <a:r>
              <a:rPr lang="ru-RU" sz="2000" b="1" spc="-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причинно-следственные</a:t>
            </a:r>
            <a:r>
              <a:rPr lang="ru-RU" sz="2000" b="1" spc="-4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связи;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05"/>
              </a:spcBef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-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умеет</a:t>
            </a:r>
            <a:r>
              <a:rPr lang="ru-RU" sz="2000" b="1" spc="-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учитывать</a:t>
            </a:r>
            <a:r>
              <a:rPr lang="ru-RU" sz="2000" b="1" spc="-2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все</a:t>
            </a:r>
            <a:r>
              <a:rPr lang="ru-RU" sz="2000" b="1" spc="-3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признаки</a:t>
            </a:r>
            <a:r>
              <a:rPr lang="ru-RU" sz="2000" b="1" spc="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предмета</a:t>
            </a:r>
            <a:r>
              <a:rPr lang="ru-RU" sz="2000" b="1" spc="-2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или</a:t>
            </a:r>
            <a:r>
              <a:rPr lang="ru-RU" sz="2000" b="1" spc="-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явления;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05"/>
              </a:spcBef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-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умеет</a:t>
            </a:r>
            <a:r>
              <a:rPr lang="ru-RU" sz="2000" b="1" spc="-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видеть</a:t>
            </a:r>
            <a:r>
              <a:rPr lang="ru-RU" sz="2000" b="1" spc="-1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общее.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525"/>
              </a:spcBef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-1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умеет</a:t>
            </a:r>
            <a:r>
              <a:rPr lang="ru-RU" sz="2000" b="1" spc="-1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работать</a:t>
            </a:r>
            <a:r>
              <a:rPr lang="ru-RU" sz="2000" b="1" spc="-11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с</a:t>
            </a:r>
            <a:r>
              <a:rPr lang="ru-RU" sz="2000" b="1" spc="-11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текстом.</a:t>
            </a:r>
            <a:endParaRPr lang="ru-RU" sz="2000" dirty="0">
              <a:ea typeface="Times New Roman"/>
            </a:endParaRPr>
          </a:p>
          <a:p>
            <a:pPr lvl="0">
              <a:spcBef>
                <a:spcPts val="605"/>
              </a:spcBef>
              <a:tabLst>
                <a:tab pos="1648460" algn="l"/>
              </a:tabLst>
            </a:pP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2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умеет</a:t>
            </a:r>
            <a:r>
              <a:rPr lang="ru-RU" sz="2000" b="1" spc="2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выделять</a:t>
            </a:r>
            <a:r>
              <a:rPr lang="ru-RU" sz="2000" b="1" spc="23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главное,</a:t>
            </a:r>
            <a:r>
              <a:rPr lang="ru-RU" sz="2000" b="1" spc="23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существенное.</a:t>
            </a:r>
            <a:endParaRPr lang="ru-RU" sz="2000" dirty="0">
              <a:ea typeface="Times New Roman"/>
            </a:endParaRPr>
          </a:p>
          <a:p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не</a:t>
            </a:r>
            <a:r>
              <a:rPr lang="ru-RU" sz="2000" b="1" spc="-13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может</a:t>
            </a:r>
            <a:r>
              <a:rPr lang="ru-RU" sz="2000" b="1" spc="-1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организовать</a:t>
            </a:r>
            <a:r>
              <a:rPr lang="ru-RU" sz="2000" b="1" spc="-12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свое</a:t>
            </a:r>
            <a:r>
              <a:rPr lang="ru-RU" sz="2000" b="1" spc="-1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время</a:t>
            </a:r>
            <a:r>
              <a:rPr lang="ru-RU" sz="2000" b="1" spc="35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и</a:t>
            </a:r>
            <a:r>
              <a:rPr lang="ru-RU" sz="2000" b="1" spc="-1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распределить</a:t>
            </a:r>
            <a:r>
              <a:rPr lang="ru-RU" sz="2000" b="1" spc="-14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000" b="1" dirty="0">
                <a:solidFill>
                  <a:srgbClr val="252525"/>
                </a:solidFill>
                <a:ea typeface="Times New Roman"/>
              </a:rPr>
              <a:t>усилия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210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000" dirty="0" err="1" smtClean="0"/>
              <a:t>Гиперактивность</a:t>
            </a:r>
            <a:r>
              <a:rPr lang="ru-RU" sz="2000" dirty="0" smtClean="0"/>
              <a:t>  и дефицит внимания</a:t>
            </a:r>
            <a:r>
              <a:rPr lang="ru-RU" dirty="0" smtClean="0"/>
              <a:t>:</a:t>
            </a:r>
          </a:p>
          <a:p>
            <a:pPr lvl="0">
              <a:spcBef>
                <a:spcPts val="95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b="1" dirty="0" smtClean="0">
                <a:solidFill>
                  <a:srgbClr val="252525"/>
                </a:solidFill>
                <a:ea typeface="Times New Roman"/>
              </a:rPr>
              <a:t>Отвлекаемость</a:t>
            </a:r>
            <a:endParaRPr lang="ru-RU" sz="1050" dirty="0" smtClean="0">
              <a:ea typeface="Times New Roman"/>
            </a:endParaRPr>
          </a:p>
          <a:p>
            <a:pPr lvl="0">
              <a:spcBef>
                <a:spcPts val="1010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b="1" dirty="0" smtClean="0">
                <a:solidFill>
                  <a:srgbClr val="252525"/>
                </a:solidFill>
                <a:ea typeface="Times New Roman"/>
              </a:rPr>
              <a:t>Подвижность</a:t>
            </a:r>
            <a:endParaRPr lang="ru-RU" sz="1050" dirty="0" smtClean="0">
              <a:ea typeface="Times New Roman"/>
            </a:endParaRPr>
          </a:p>
          <a:p>
            <a:pPr lvl="0">
              <a:spcBef>
                <a:spcPts val="101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b="1" dirty="0" smtClean="0">
                <a:solidFill>
                  <a:srgbClr val="252525"/>
                </a:solidFill>
                <a:ea typeface="Times New Roman"/>
              </a:rPr>
              <a:t>Неусидчивость</a:t>
            </a:r>
            <a:endParaRPr lang="ru-RU" sz="1050" dirty="0" smtClean="0">
              <a:ea typeface="Times New Roman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Отсутствие познавательного </a:t>
            </a:r>
            <a:r>
              <a:rPr lang="ru-RU" sz="2000" dirty="0" smtClean="0"/>
              <a:t>интереса </a:t>
            </a:r>
            <a:r>
              <a:rPr lang="ru-RU" sz="2000" dirty="0"/>
              <a:t>обусловлено</a:t>
            </a:r>
            <a:r>
              <a:rPr lang="ru-RU" sz="2000" dirty="0" smtClean="0"/>
              <a:t>:</a:t>
            </a:r>
          </a:p>
          <a:p>
            <a:pPr lvl="0"/>
            <a:r>
              <a:rPr lang="ru-RU" sz="2000" b="1" dirty="0" smtClean="0"/>
              <a:t>ребенок не </a:t>
            </a:r>
            <a:r>
              <a:rPr lang="ru-RU" sz="2000" b="1" dirty="0"/>
              <a:t>занимается, не развивает познавательные способности;</a:t>
            </a:r>
            <a:endParaRPr lang="ru-RU" sz="2000" dirty="0"/>
          </a:p>
          <a:p>
            <a:pPr lvl="0"/>
            <a:r>
              <a:rPr lang="ru-RU" sz="2000" b="1" dirty="0" smtClean="0"/>
              <a:t>ребенок </a:t>
            </a:r>
            <a:r>
              <a:rPr lang="ru-RU" sz="2000" b="1" dirty="0"/>
              <a:t>мало чем интересуется, не посещает кружки и секции, не читает книг, предпочитает пустое время препровождения;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32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                    </a:t>
            </a:r>
            <a:r>
              <a:rPr lang="ru-RU" sz="3600" b="1" dirty="0" smtClean="0">
                <a:solidFill>
                  <a:srgbClr val="3C689E"/>
                </a:solidFill>
              </a:rPr>
              <a:t>Чему </a:t>
            </a:r>
            <a:r>
              <a:rPr lang="ru-RU" sz="3600" b="1" dirty="0">
                <a:solidFill>
                  <a:srgbClr val="3C689E"/>
                </a:solidFill>
              </a:rPr>
              <a:t>учить?</a:t>
            </a: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 smtClean="0"/>
              <a:t>•    </a:t>
            </a:r>
            <a:r>
              <a:rPr lang="ru-RU" sz="2200" b="1" i="1" dirty="0" smtClean="0"/>
              <a:t>Выяснить </a:t>
            </a:r>
            <a:r>
              <a:rPr lang="ru-RU" sz="2200" b="1" i="1" dirty="0"/>
              <a:t>причину отставания</a:t>
            </a:r>
            <a:br>
              <a:rPr lang="ru-RU" sz="2200" b="1" i="1" dirty="0"/>
            </a:br>
            <a:r>
              <a:rPr lang="ru-RU" sz="2200" b="1" i="1" dirty="0" smtClean="0"/>
              <a:t>•   Определить </a:t>
            </a:r>
            <a:r>
              <a:rPr lang="ru-RU" sz="2200" b="1" i="1" dirty="0"/>
              <a:t>действительный уровень знаний</a:t>
            </a:r>
            <a:br>
              <a:rPr lang="ru-RU" sz="2200" b="1" i="1" dirty="0"/>
            </a:br>
            <a:r>
              <a:rPr lang="ru-RU" sz="2200" b="1" i="1" dirty="0" smtClean="0"/>
              <a:t>• «</a:t>
            </a:r>
            <a:r>
              <a:rPr lang="ru-RU" sz="2200" b="1" i="1" dirty="0"/>
              <a:t>Возвратить» на ту ступень обучения, где будет</a:t>
            </a:r>
            <a:r>
              <a:rPr lang="ru-RU" b="1" i="1" dirty="0"/>
              <a:t/>
            </a:r>
            <a:br>
              <a:rPr lang="ru-RU" b="1" i="1" dirty="0"/>
            </a:br>
            <a:r>
              <a:rPr lang="ru-RU" sz="2200" b="1" i="1" dirty="0"/>
              <a:t>соответствовать требованиям программы ФГОС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51520" y="2924944"/>
            <a:ext cx="8568952" cy="244827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2800" b="1" dirty="0" smtClean="0">
                <a:solidFill>
                  <a:srgbClr val="3C689E"/>
                </a:solidFill>
              </a:rPr>
              <a:t>                    Как учить?</a:t>
            </a:r>
          </a:p>
          <a:p>
            <a:pPr marL="1143000" indent="-1054100">
              <a:buFont typeface="Arial" pitchFamily="34" charset="0"/>
              <a:buChar char="•"/>
            </a:pPr>
            <a:r>
              <a:rPr lang="ru-RU" sz="8000" i="1" dirty="0" smtClean="0">
                <a:solidFill>
                  <a:schemeClr val="tx1"/>
                </a:solidFill>
              </a:rPr>
              <a:t>Продумать и осуществить индивидуальный план обучения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•   Своевременно </a:t>
            </a:r>
            <a:r>
              <a:rPr lang="ru-RU" sz="8000" i="1" dirty="0">
                <a:solidFill>
                  <a:schemeClr val="tx1"/>
                </a:solidFill>
              </a:rPr>
              <a:t>выявлять образовавшиеся проблемы в ЗУН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•    Установить </a:t>
            </a:r>
            <a:r>
              <a:rPr lang="ru-RU" sz="8000" i="1" dirty="0">
                <a:solidFill>
                  <a:schemeClr val="tx1"/>
                </a:solidFill>
              </a:rPr>
              <a:t>правильность и разумность способов учебной работы</a:t>
            </a:r>
          </a:p>
          <a:p>
            <a:r>
              <a:rPr lang="ru-RU" sz="8000" i="1" dirty="0" smtClean="0">
                <a:solidFill>
                  <a:schemeClr val="tx1"/>
                </a:solidFill>
              </a:rPr>
              <a:t>•  Учебный </a:t>
            </a:r>
            <a:r>
              <a:rPr lang="ru-RU" sz="8000" i="1" dirty="0">
                <a:solidFill>
                  <a:schemeClr val="tx1"/>
                </a:solidFill>
              </a:rPr>
              <a:t>процесс должен вызывать и развивать внутреннюю мотивацию учебной деятельности, стойкий познавательный интерес </a:t>
            </a:r>
            <a:r>
              <a:rPr lang="ru-RU" sz="8000" i="1" dirty="0" smtClean="0">
                <a:solidFill>
                  <a:schemeClr val="tx1"/>
                </a:solidFill>
              </a:rPr>
              <a:t>      к  учению</a:t>
            </a:r>
            <a:r>
              <a:rPr lang="ru-RU" sz="8000" i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 • Осторожно </a:t>
            </a:r>
            <a:r>
              <a:rPr lang="ru-RU" sz="8000" i="1" dirty="0">
                <a:solidFill>
                  <a:schemeClr val="tx1"/>
                </a:solidFill>
              </a:rPr>
              <a:t>оценивать неудачи </a:t>
            </a:r>
            <a:r>
              <a:rPr lang="ru-RU" sz="8000" i="1" dirty="0" smtClean="0">
                <a:solidFill>
                  <a:schemeClr val="tx1"/>
                </a:solidFill>
              </a:rPr>
              <a:t>ученика.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• Нельзя</a:t>
            </a:r>
            <a:r>
              <a:rPr lang="ru-RU" sz="8000" i="1" dirty="0">
                <a:solidFill>
                  <a:schemeClr val="tx1"/>
                </a:solidFill>
              </a:rPr>
              <a:t>	давать	</a:t>
            </a:r>
            <a:r>
              <a:rPr lang="ru-RU" sz="8000" i="1" dirty="0" smtClean="0">
                <a:solidFill>
                  <a:schemeClr val="tx1"/>
                </a:solidFill>
              </a:rPr>
              <a:t>большой сложный  материал</a:t>
            </a:r>
            <a:r>
              <a:rPr lang="ru-RU" sz="8000" i="1" dirty="0">
                <a:solidFill>
                  <a:schemeClr val="tx1"/>
                </a:solidFill>
              </a:rPr>
              <a:t>, постараться распределить его на части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•Опрос </a:t>
            </a:r>
            <a:r>
              <a:rPr lang="ru-RU" sz="8000" i="1" dirty="0">
                <a:solidFill>
                  <a:schemeClr val="tx1"/>
                </a:solidFill>
              </a:rPr>
              <a:t>по новому материалу отложить на следующий урок</a:t>
            </a:r>
          </a:p>
          <a:p>
            <a:pPr algn="l"/>
            <a:r>
              <a:rPr lang="ru-RU" sz="8000" i="1" dirty="0" smtClean="0">
                <a:solidFill>
                  <a:schemeClr val="tx1"/>
                </a:solidFill>
              </a:rPr>
              <a:t>•Сформировать </a:t>
            </a:r>
            <a:r>
              <a:rPr lang="ru-RU" sz="8000" i="1" dirty="0">
                <a:solidFill>
                  <a:schemeClr val="tx1"/>
                </a:solidFill>
              </a:rPr>
              <a:t>уверенность в своих силах, знаниях через тактику опросов и поощрений</a:t>
            </a:r>
          </a:p>
          <a:p>
            <a:pPr algn="l"/>
            <a:endParaRPr lang="tt-RU" sz="8000" i="1" dirty="0">
              <a:solidFill>
                <a:schemeClr val="tx1"/>
              </a:solidFill>
            </a:endParaRPr>
          </a:p>
          <a:p>
            <a:pPr algn="l"/>
            <a:endParaRPr lang="ru-RU" sz="8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3C689E"/>
                </a:solidFill>
              </a:rPr>
              <a:t>Как помочь </a:t>
            </a:r>
            <a:r>
              <a:rPr lang="ru-RU" b="1" dirty="0">
                <a:solidFill>
                  <a:srgbClr val="3C689E"/>
                </a:solidFill>
              </a:rPr>
              <a:t>ученику </a:t>
            </a:r>
            <a:r>
              <a:rPr lang="ru-RU" b="1" dirty="0" smtClean="0">
                <a:solidFill>
                  <a:srgbClr val="3C689E"/>
                </a:solidFill>
              </a:rPr>
              <a:t> </a:t>
            </a:r>
            <a:r>
              <a:rPr lang="ru-RU" b="1" dirty="0" smtClean="0"/>
              <a:t>и </a:t>
            </a:r>
            <a:r>
              <a:rPr lang="ru-RU" b="1" dirty="0" smtClean="0">
                <a:solidFill>
                  <a:srgbClr val="008EC0"/>
                </a:solidFill>
              </a:rPr>
              <a:t>как повысить </a:t>
            </a:r>
            <a:r>
              <a:rPr lang="ru-RU" b="1" dirty="0">
                <a:solidFill>
                  <a:srgbClr val="008EC0"/>
                </a:solidFill>
              </a:rPr>
              <a:t>работоспособность?</a:t>
            </a:r>
            <a:br>
              <a:rPr lang="ru-RU" b="1" dirty="0">
                <a:solidFill>
                  <a:srgbClr val="008EC0"/>
                </a:solidFill>
              </a:rPr>
            </a:br>
            <a:endParaRPr lang="ru-RU" dirty="0">
              <a:solidFill>
                <a:srgbClr val="008E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 smtClean="0">
                <a:solidFill>
                  <a:srgbClr val="00589A"/>
                </a:solidFill>
              </a:rPr>
              <a:t>•     Для </a:t>
            </a:r>
            <a:r>
              <a:rPr lang="ru-RU" sz="2000" i="1" dirty="0">
                <a:solidFill>
                  <a:srgbClr val="00589A"/>
                </a:solidFill>
              </a:rPr>
              <a:t>закрепления необходимо более длительное время и больший объем решаемых </a:t>
            </a:r>
            <a:r>
              <a:rPr lang="ru-RU" sz="2000" i="1" dirty="0" smtClean="0">
                <a:solidFill>
                  <a:srgbClr val="00589A"/>
                </a:solidFill>
              </a:rPr>
              <a:t>заданий.</a:t>
            </a:r>
            <a:endParaRPr lang="ru-RU" sz="2000" i="1" dirty="0">
              <a:solidFill>
                <a:srgbClr val="00589A"/>
              </a:solidFill>
            </a:endParaRPr>
          </a:p>
          <a:p>
            <a:r>
              <a:rPr lang="ru-RU" sz="2000" i="1" dirty="0" smtClean="0">
                <a:solidFill>
                  <a:srgbClr val="00589A"/>
                </a:solidFill>
              </a:rPr>
              <a:t>Сформулировать </a:t>
            </a:r>
            <a:r>
              <a:rPr lang="ru-RU" sz="2000" i="1" dirty="0">
                <a:solidFill>
                  <a:srgbClr val="00589A"/>
                </a:solidFill>
              </a:rPr>
              <a:t>минимум знаний и навыков, который должен усвоить </a:t>
            </a:r>
            <a:r>
              <a:rPr lang="ru-RU" sz="2000" i="1" dirty="0" smtClean="0">
                <a:solidFill>
                  <a:srgbClr val="00589A"/>
                </a:solidFill>
              </a:rPr>
              <a:t>ученик.</a:t>
            </a:r>
            <a:endParaRPr lang="ru-RU" sz="2000" dirty="0">
              <a:solidFill>
                <a:srgbClr val="00589A"/>
              </a:solidFill>
            </a:endParaRPr>
          </a:p>
          <a:p>
            <a:pPr lvl="0"/>
            <a:r>
              <a:rPr lang="ru-RU" sz="2000" i="1" dirty="0">
                <a:solidFill>
                  <a:srgbClr val="008EC0"/>
                </a:solidFill>
              </a:rPr>
              <a:t>Разнообразие видов </a:t>
            </a:r>
            <a:r>
              <a:rPr lang="ru-RU" sz="2000" i="1" dirty="0" smtClean="0">
                <a:solidFill>
                  <a:srgbClr val="008EC0"/>
                </a:solidFill>
              </a:rPr>
              <a:t>деятельности.</a:t>
            </a:r>
            <a:endParaRPr lang="ru-RU" sz="2000" i="1" dirty="0">
              <a:solidFill>
                <a:srgbClr val="008EC0"/>
              </a:solidFill>
            </a:endParaRPr>
          </a:p>
          <a:p>
            <a:pPr lvl="0"/>
            <a:r>
              <a:rPr lang="ru-RU" sz="2000" i="1" dirty="0">
                <a:solidFill>
                  <a:srgbClr val="008EC0"/>
                </a:solidFill>
              </a:rPr>
              <a:t>Проветривание </a:t>
            </a:r>
            <a:r>
              <a:rPr lang="ru-RU" sz="2000" i="1" dirty="0" smtClean="0">
                <a:solidFill>
                  <a:srgbClr val="008EC0"/>
                </a:solidFill>
              </a:rPr>
              <a:t>кабинета.</a:t>
            </a:r>
            <a:endParaRPr lang="ru-RU" sz="2000" i="1" dirty="0">
              <a:solidFill>
                <a:srgbClr val="008EC0"/>
              </a:solidFill>
            </a:endParaRPr>
          </a:p>
          <a:p>
            <a:pPr lvl="0"/>
            <a:r>
              <a:rPr lang="ru-RU" sz="2000" i="1" dirty="0">
                <a:solidFill>
                  <a:srgbClr val="008EC0"/>
                </a:solidFill>
              </a:rPr>
              <a:t>Проведение </a:t>
            </a:r>
            <a:r>
              <a:rPr lang="ru-RU" sz="2000" i="1" dirty="0" smtClean="0">
                <a:solidFill>
                  <a:srgbClr val="008EC0"/>
                </a:solidFill>
              </a:rPr>
              <a:t>физкультминуток.</a:t>
            </a:r>
            <a:endParaRPr lang="ru-RU" sz="2000" i="1" dirty="0">
              <a:solidFill>
                <a:srgbClr val="008EC0"/>
              </a:solidFill>
            </a:endParaRPr>
          </a:p>
          <a:p>
            <a:pPr lvl="0"/>
            <a:r>
              <a:rPr lang="ru-RU" sz="2000" i="1" dirty="0">
                <a:solidFill>
                  <a:srgbClr val="008EC0"/>
                </a:solidFill>
              </a:rPr>
              <a:t>Соблюдение принципа необходимости и </a:t>
            </a:r>
            <a:r>
              <a:rPr lang="ru-RU" sz="2000" i="1" dirty="0" smtClean="0">
                <a:solidFill>
                  <a:srgbClr val="008EC0"/>
                </a:solidFill>
              </a:rPr>
              <a:t>достаточности.</a:t>
            </a:r>
            <a:endParaRPr lang="ru-RU" sz="2000" i="1" dirty="0">
              <a:solidFill>
                <a:srgbClr val="008EC0"/>
              </a:solidFill>
            </a:endParaRPr>
          </a:p>
          <a:p>
            <a:endParaRPr lang="ru-RU" dirty="0">
              <a:solidFill>
                <a:srgbClr val="008E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8316416" y="5301208"/>
            <a:ext cx="827584" cy="82495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539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589A"/>
                </a:solidFill>
              </a:rPr>
              <a:t>Виды работ со слабоуспевающими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ts val="960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Задания</a:t>
            </a:r>
            <a:r>
              <a:rPr lang="ru-RU" sz="2400" b="1" i="1" spc="-3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с</a:t>
            </a:r>
            <a:r>
              <a:rPr lang="ru-RU" sz="2400" b="1" i="1" spc="-4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выбором</a:t>
            </a:r>
            <a:r>
              <a:rPr lang="ru-RU" sz="2400" b="1" i="1" spc="-2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ответа</a:t>
            </a:r>
            <a:endParaRPr lang="ru-RU" sz="2400" i="1" dirty="0">
              <a:ea typeface="Times New Roman"/>
            </a:endParaRPr>
          </a:p>
          <a:p>
            <a:pPr lvl="1" algn="ctr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Деформированные</a:t>
            </a:r>
            <a:r>
              <a:rPr lang="ru-RU" sz="2400" b="1" i="1" spc="-7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задания</a:t>
            </a:r>
            <a:endParaRPr lang="ru-RU" sz="2400" i="1" dirty="0">
              <a:ea typeface="Times New Roman"/>
            </a:endParaRPr>
          </a:p>
          <a:p>
            <a:pPr lvl="1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Перфокарты</a:t>
            </a:r>
            <a:endParaRPr lang="ru-RU" sz="2400" i="1" dirty="0">
              <a:ea typeface="Times New Roman"/>
            </a:endParaRPr>
          </a:p>
          <a:p>
            <a:pPr lvl="1" algn="ctr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«Разрезные</a:t>
            </a:r>
            <a:r>
              <a:rPr lang="ru-RU" sz="2400" b="1" i="1" spc="-1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правила»</a:t>
            </a:r>
            <a:endParaRPr lang="ru-RU" sz="2400" i="1" dirty="0">
              <a:ea typeface="Times New Roman"/>
            </a:endParaRPr>
          </a:p>
          <a:p>
            <a:pPr lvl="1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Карточки-тренажеры</a:t>
            </a:r>
            <a:endParaRPr lang="ru-RU" sz="2400" i="1" dirty="0">
              <a:ea typeface="Times New Roman"/>
            </a:endParaRPr>
          </a:p>
          <a:p>
            <a:pPr lvl="1" algn="ctr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Творческие</a:t>
            </a:r>
            <a:r>
              <a:rPr lang="ru-RU" sz="2400" b="1" i="1" spc="-8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задания</a:t>
            </a:r>
            <a:endParaRPr lang="ru-RU" sz="2400" i="1" dirty="0">
              <a:ea typeface="Times New Roman"/>
            </a:endParaRPr>
          </a:p>
          <a:p>
            <a:pPr lvl="1">
              <a:spcBef>
                <a:spcPts val="895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/>
            </a:r>
            <a:br>
              <a:rPr lang="ru-RU" sz="2400" b="1" i="1" dirty="0">
                <a:solidFill>
                  <a:srgbClr val="252525"/>
                </a:solidFill>
                <a:ea typeface="Times New Roman"/>
              </a:rPr>
            </a:b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«Карточки-информаторы»</a:t>
            </a:r>
            <a:endParaRPr lang="ru-RU" sz="2400" i="1" dirty="0">
              <a:ea typeface="Times New Roman"/>
            </a:endParaRPr>
          </a:p>
          <a:p>
            <a:pPr lvl="1" algn="ctr">
              <a:spcBef>
                <a:spcPts val="890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«Карточки</a:t>
            </a:r>
            <a:r>
              <a:rPr lang="ru-RU" sz="2400" b="1" i="1" spc="-45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с</a:t>
            </a:r>
            <a:r>
              <a:rPr lang="ru-RU" sz="2400" b="1" i="1" spc="-70" dirty="0">
                <a:solidFill>
                  <a:srgbClr val="252525"/>
                </a:solidFill>
                <a:ea typeface="Times New Roman"/>
              </a:rPr>
              <a:t> </a:t>
            </a:r>
            <a:r>
              <a:rPr lang="ru-RU" sz="2400" b="1" i="1" dirty="0" smtClean="0">
                <a:solidFill>
                  <a:srgbClr val="252525"/>
                </a:solidFill>
                <a:ea typeface="Times New Roman"/>
              </a:rPr>
              <a:t>образцами</a:t>
            </a:r>
            <a:r>
              <a:rPr lang="ru-RU" sz="2400" i="1" dirty="0" smtClean="0">
                <a:ea typeface="Times New Roman"/>
              </a:rPr>
              <a:t> </a:t>
            </a:r>
            <a:r>
              <a:rPr lang="ru-RU" sz="2400" b="1" i="1" dirty="0" smtClean="0">
                <a:solidFill>
                  <a:srgbClr val="252525"/>
                </a:solidFill>
                <a:ea typeface="Times New Roman"/>
              </a:rPr>
              <a:t>решения</a:t>
            </a: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»</a:t>
            </a:r>
            <a:endParaRPr lang="ru-RU" sz="2400" i="1" dirty="0">
              <a:ea typeface="Times New Roman"/>
            </a:endParaRPr>
          </a:p>
          <a:p>
            <a:pPr lvl="1">
              <a:spcBef>
                <a:spcPts val="960"/>
              </a:spcBef>
              <a:buFont typeface="Arial"/>
              <a:buChar char="•"/>
              <a:tabLst>
                <a:tab pos="1648460" algn="l"/>
              </a:tabLst>
            </a:pPr>
            <a:r>
              <a:rPr lang="ru-RU" sz="2400" b="1" i="1" dirty="0">
                <a:solidFill>
                  <a:srgbClr val="252525"/>
                </a:solidFill>
                <a:ea typeface="Times New Roman"/>
              </a:rPr>
              <a:t>«Карточки-конспекты»</a:t>
            </a:r>
            <a:endParaRPr lang="ru-RU" sz="2400" i="1" dirty="0"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831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3300"/>
      </a:hlink>
      <a:folHlink>
        <a:srgbClr val="FFC9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1351</Words>
  <Application>Microsoft Office PowerPoint</Application>
  <PresentationFormat>Экран (4:3)</PresentationFormat>
  <Paragraphs>170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Matilda</vt:lpstr>
      <vt:lpstr>Wingdings</vt:lpstr>
      <vt:lpstr>Calibri</vt:lpstr>
      <vt:lpstr>Arial</vt:lpstr>
      <vt:lpstr>Helvetica Neue</vt:lpstr>
      <vt:lpstr>Times New Roman</vt:lpstr>
      <vt:lpstr>Тема Office</vt:lpstr>
      <vt:lpstr>Презентация PowerPoint</vt:lpstr>
      <vt:lpstr>Презентация PowerPoint</vt:lpstr>
      <vt:lpstr>Реальность школьного учителя</vt:lpstr>
      <vt:lpstr>Проблема</vt:lpstr>
      <vt:lpstr>Признаки отставания ученика в усвоении учебного предмета</vt:lpstr>
      <vt:lpstr>Презентация PowerPoint</vt:lpstr>
      <vt:lpstr>                    Чему учить? •    Выяснить причину отставания •   Определить действительный уровень знаний • «Возвратить» на ту ступень обучения, где будет соответствовать требованиям программы ФГОС </vt:lpstr>
      <vt:lpstr> Как помочь ученику  и как повысить работоспособность? </vt:lpstr>
      <vt:lpstr>Виды работ со слабоуспевающими</vt:lpstr>
      <vt:lpstr>  «Хороший учитель отличается от плохого тем, что он умеет видеть индивидуальные особенности детей;  для хорошего учителя все ученики разные,  а для плохого – одинаковые», — говорил русский педагог и психолог, академик  П.П. Блонский. В связи с этим учитель должен:</vt:lpstr>
      <vt:lpstr>Психологические правила при работе со слабыми учащимися :</vt:lpstr>
      <vt:lpstr>Планирование различных видов дифференцируемой помощи  </vt:lpstr>
      <vt:lpstr>Презентация PowerPoint</vt:lpstr>
      <vt:lpstr>Пути преодоления неуспеваемости                     по русскому языку </vt:lpstr>
      <vt:lpstr>Примерные задания:</vt:lpstr>
      <vt:lpstr>10 правил работы со слабоуспевающими учащимися.</vt:lpstr>
      <vt:lpstr>Выводы</vt:lpstr>
      <vt:lpstr>Притча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Ранько</dc:creator>
  <cp:lastModifiedBy>Гулина</cp:lastModifiedBy>
  <cp:revision>60</cp:revision>
  <cp:lastPrinted>2019-11-14T12:21:00Z</cp:lastPrinted>
  <dcterms:created xsi:type="dcterms:W3CDTF">2019-08-10T19:30:32Z</dcterms:created>
  <dcterms:modified xsi:type="dcterms:W3CDTF">2021-07-14T07:00:54Z</dcterms:modified>
</cp:coreProperties>
</file>